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9" r:id="rId2"/>
    <p:sldId id="258" r:id="rId3"/>
    <p:sldId id="260" r:id="rId4"/>
    <p:sldId id="261" r:id="rId5"/>
    <p:sldId id="262" r:id="rId6"/>
    <p:sldId id="263" r:id="rId7"/>
    <p:sldId id="264"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7" d="100"/>
          <a:sy n="77" d="100"/>
        </p:scale>
        <p:origin x="-1176" y="28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jpe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5C8817-65D1-4C39-A13B-B211DB05A868}" type="datetimeFigureOut">
              <a:rPr lang="en-US" smtClean="0"/>
              <a:pPr/>
              <a:t>3/28/2023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DFD96D-2B75-460E-BE9E-BEB62A8C173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93F15A2-DB9B-4375-AC88-25FEC65ADD98}"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3F15A2-DB9B-4375-AC88-25FEC65ADD98}"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3F15A2-DB9B-4375-AC88-25FEC65ADD98}"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3F15A2-DB9B-4375-AC88-25FEC65ADD98}"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93F15A2-DB9B-4375-AC88-25FEC65ADD98}" type="datetimeFigureOut">
              <a:rPr lang="en-US" smtClean="0"/>
              <a:pPr/>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93F15A2-DB9B-4375-AC88-25FEC65ADD98}"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93F15A2-DB9B-4375-AC88-25FEC65ADD98}" type="datetimeFigureOut">
              <a:rPr lang="en-US" smtClean="0"/>
              <a:pPr/>
              <a:t>3/28/2023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93F15A2-DB9B-4375-AC88-25FEC65ADD98}" type="datetimeFigureOut">
              <a:rPr lang="en-US" smtClean="0"/>
              <a:pPr/>
              <a:t>3/28/2023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3F15A2-DB9B-4375-AC88-25FEC65ADD98}" type="datetimeFigureOut">
              <a:rPr lang="en-US" smtClean="0"/>
              <a:pPr/>
              <a:t>3/28/2023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3F15A2-DB9B-4375-AC88-25FEC65ADD98}"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3F15A2-DB9B-4375-AC88-25FEC65ADD98}" type="datetimeFigureOut">
              <a:rPr lang="en-US" smtClean="0"/>
              <a:pPr/>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C08A82-E88A-4A15-8745-B3B4F147942D}"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3F15A2-DB9B-4375-AC88-25FEC65ADD98}" type="datetimeFigureOut">
              <a:rPr lang="en-US" smtClean="0"/>
              <a:pPr/>
              <a:t>3/28/2023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C08A82-E88A-4A15-8745-B3B4F147942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video" Target="file:///C:\Users\Admin\Downloads\powerpoint\Untitled%20design.mp4"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png"/>
          <p:cNvPicPr>
            <a:picLocks noChangeAspect="1"/>
          </p:cNvPicPr>
          <p:nvPr/>
        </p:nvPicPr>
        <p:blipFill>
          <a:blip r:embed="rId2" cstate="print"/>
          <a:stretch>
            <a:fillRect/>
          </a:stretch>
        </p:blipFill>
        <p:spPr>
          <a:xfrm>
            <a:off x="0" y="0"/>
            <a:ext cx="9144000" cy="6858000"/>
          </a:xfrm>
          <a:prstGeom prst="rect">
            <a:avLst/>
          </a:prstGeom>
        </p:spPr>
      </p:pic>
      <p:sp>
        <p:nvSpPr>
          <p:cNvPr id="5" name="Rectangle 4"/>
          <p:cNvSpPr/>
          <p:nvPr/>
        </p:nvSpPr>
        <p:spPr>
          <a:xfrm>
            <a:off x="1187624" y="1412776"/>
            <a:ext cx="5364088" cy="1292662"/>
          </a:xfrm>
          <a:prstGeom prst="rect">
            <a:avLst/>
          </a:prstGeom>
        </p:spPr>
        <p:txBody>
          <a:bodyPr wrap="square">
            <a:spAutoFit/>
          </a:bodyPr>
          <a:lstStyle/>
          <a:p>
            <a:pPr algn="ctr"/>
            <a:r>
              <a:rPr lang="en-US" sz="3000" b="1" dirty="0" smtClean="0">
                <a:latin typeface="Times New Roman" pitchFamily="18" charset="0"/>
                <a:cs typeface="Times New Roman" pitchFamily="18" charset="0"/>
              </a:rPr>
              <a:t>G-20 HMR INTRA-COLLEGE</a:t>
            </a:r>
          </a:p>
          <a:p>
            <a:pPr algn="ctr"/>
            <a:r>
              <a:rPr lang="en-US" sz="3000" b="1" dirty="0" smtClean="0">
                <a:latin typeface="Times New Roman" pitchFamily="18" charset="0"/>
                <a:cs typeface="Times New Roman" pitchFamily="18" charset="0"/>
              </a:rPr>
              <a:t>HACKATHON</a:t>
            </a:r>
          </a:p>
          <a:p>
            <a:pPr algn="ctr"/>
            <a:r>
              <a:rPr lang="en-US" b="1" dirty="0" smtClean="0">
                <a:latin typeface="Times New Roman" pitchFamily="18" charset="0"/>
                <a:cs typeface="Times New Roman" pitchFamily="18" charset="0"/>
              </a:rPr>
              <a:t> </a:t>
            </a:r>
            <a:r>
              <a:rPr lang="en-US" b="1" dirty="0" smtClean="0">
                <a:solidFill>
                  <a:srgbClr val="FF0000"/>
                </a:solidFill>
                <a:latin typeface="Times New Roman" pitchFamily="18" charset="0"/>
                <a:cs typeface="Times New Roman" pitchFamily="18" charset="0"/>
              </a:rPr>
              <a:t>27-28, MARCH 2023</a:t>
            </a:r>
            <a:endParaRPr lang="en-US" b="1" dirty="0">
              <a:solidFill>
                <a:srgbClr val="FF0000"/>
              </a:solidFill>
              <a:latin typeface="Times New Roman" pitchFamily="18" charset="0"/>
              <a:cs typeface="Times New Roman" pitchFamily="18" charset="0"/>
            </a:endParaRPr>
          </a:p>
        </p:txBody>
      </p:sp>
      <p:sp>
        <p:nvSpPr>
          <p:cNvPr id="6" name="Rectangle 5"/>
          <p:cNvSpPr/>
          <p:nvPr/>
        </p:nvSpPr>
        <p:spPr>
          <a:xfrm>
            <a:off x="-72008" y="2996952"/>
            <a:ext cx="7884368" cy="2123658"/>
          </a:xfrm>
          <a:prstGeom prst="rect">
            <a:avLst/>
          </a:prstGeom>
        </p:spPr>
        <p:txBody>
          <a:bodyPr wrap="square">
            <a:spAutoFit/>
          </a:bodyPr>
          <a:lstStyle/>
          <a:p>
            <a:pPr>
              <a:lnSpc>
                <a:spcPct val="150000"/>
              </a:lnSpc>
              <a:spcAft>
                <a:spcPts val="600"/>
              </a:spcAft>
            </a:pPr>
            <a:r>
              <a:rPr lang="en-US" cap="all" dirty="0" smtClean="0">
                <a:latin typeface="Constantia" pitchFamily="18" charset="0"/>
              </a:rPr>
              <a:t>Problem Statement Title: </a:t>
            </a:r>
            <a:r>
              <a:rPr lang="en-US" sz="2000" b="1" cap="all" dirty="0" smtClean="0">
                <a:latin typeface="Constantia" pitchFamily="18" charset="0"/>
              </a:rPr>
              <a:t>AGRICULTURE RELATED PROBLEMS</a:t>
            </a:r>
            <a:endParaRPr lang="en-US" sz="1900" cap="all" dirty="0" smtClean="0">
              <a:latin typeface="Constantia" pitchFamily="18" charset="0"/>
            </a:endParaRPr>
          </a:p>
          <a:p>
            <a:pPr>
              <a:lnSpc>
                <a:spcPct val="150000"/>
              </a:lnSpc>
              <a:spcAft>
                <a:spcPts val="600"/>
              </a:spcAft>
            </a:pPr>
            <a:r>
              <a:rPr lang="en-US" cap="all" dirty="0" smtClean="0">
                <a:latin typeface="Constantia" pitchFamily="18" charset="0"/>
              </a:rPr>
              <a:t>Team Name:  </a:t>
            </a:r>
            <a:r>
              <a:rPr lang="en-US" dirty="0" smtClean="0">
                <a:latin typeface="Bodoni MT Black" pitchFamily="18" charset="0"/>
              </a:rPr>
              <a:t>TOXIC NATION</a:t>
            </a:r>
            <a:endParaRPr lang="en-US" cap="all" dirty="0" smtClean="0">
              <a:latin typeface="Bodoni MT Black" pitchFamily="18" charset="0"/>
            </a:endParaRPr>
          </a:p>
          <a:p>
            <a:pPr>
              <a:lnSpc>
                <a:spcPct val="150000"/>
              </a:lnSpc>
              <a:spcAft>
                <a:spcPts val="600"/>
              </a:spcAft>
            </a:pPr>
            <a:r>
              <a:rPr lang="en-US" cap="all" dirty="0" smtClean="0">
                <a:latin typeface="Constantia" pitchFamily="18" charset="0"/>
              </a:rPr>
              <a:t>Team Leader Name: </a:t>
            </a:r>
            <a:r>
              <a:rPr lang="en-US" sz="2200" b="1" cap="all" dirty="0" smtClean="0">
                <a:latin typeface="Constantia" pitchFamily="18" charset="0"/>
              </a:rPr>
              <a:t>Priyanshu Singh kakusth</a:t>
            </a:r>
          </a:p>
          <a:p>
            <a:pPr>
              <a:lnSpc>
                <a:spcPct val="150000"/>
              </a:lnSpc>
              <a:spcAft>
                <a:spcPts val="600"/>
              </a:spcAft>
            </a:pPr>
            <a:r>
              <a:rPr lang="en-US" cap="all" dirty="0" smtClean="0">
                <a:latin typeface="Constantia" pitchFamily="18" charset="0"/>
              </a:rPr>
              <a:t>Mentor Name</a:t>
            </a:r>
            <a:r>
              <a:rPr lang="en-US" cap="all" dirty="0" smtClean="0">
                <a:latin typeface="Book Antiqua" pitchFamily="18" charset="0"/>
              </a:rPr>
              <a:t>:  </a:t>
            </a:r>
            <a:endParaRPr lang="en-US" cap="all" dirty="0">
              <a:latin typeface="Book Antiqua" pitchFamily="18" charset="0"/>
            </a:endParaRPr>
          </a:p>
        </p:txBody>
      </p:sp>
      <p:sp>
        <p:nvSpPr>
          <p:cNvPr id="7" name="Rectangle 6"/>
          <p:cNvSpPr/>
          <p:nvPr/>
        </p:nvSpPr>
        <p:spPr>
          <a:xfrm>
            <a:off x="755576" y="6237312"/>
            <a:ext cx="4040530" cy="369332"/>
          </a:xfrm>
          <a:prstGeom prst="rect">
            <a:avLst/>
          </a:prstGeom>
        </p:spPr>
        <p:txBody>
          <a:bodyPr wrap="none">
            <a:spAutoFit/>
          </a:bodyPr>
          <a:lstStyle/>
          <a:p>
            <a:r>
              <a:rPr lang="en-US" b="1" dirty="0" smtClean="0">
                <a:latin typeface="Constantia" pitchFamily="18" charset="0"/>
              </a:rPr>
              <a:t>WE START THIS ON 24 MARCH 2023</a:t>
            </a:r>
            <a:endParaRPr lang="en-US" b="1" dirty="0">
              <a:latin typeface="Constantia" pitchFamily="18" charset="0"/>
            </a:endParaRPr>
          </a:p>
        </p:txBody>
      </p:sp>
      <p:cxnSp>
        <p:nvCxnSpPr>
          <p:cNvPr id="8" name="Straight Arrow Connector 7"/>
          <p:cNvCxnSpPr/>
          <p:nvPr/>
        </p:nvCxnSpPr>
        <p:spPr>
          <a:xfrm>
            <a:off x="179512" y="6453336"/>
            <a:ext cx="50405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22.png"/>
          <p:cNvPicPr>
            <a:picLocks noChangeAspect="1"/>
          </p:cNvPicPr>
          <p:nvPr/>
        </p:nvPicPr>
        <p:blipFill>
          <a:blip r:embed="rId2" cstate="print"/>
          <a:stretch>
            <a:fillRect/>
          </a:stretch>
        </p:blipFill>
        <p:spPr>
          <a:xfrm>
            <a:off x="0" y="0"/>
            <a:ext cx="9144000" cy="6858000"/>
          </a:xfrm>
          <a:prstGeom prst="rect">
            <a:avLst/>
          </a:prstGeom>
        </p:spPr>
      </p:pic>
      <p:sp>
        <p:nvSpPr>
          <p:cNvPr id="6" name="Rectangle 5"/>
          <p:cNvSpPr/>
          <p:nvPr/>
        </p:nvSpPr>
        <p:spPr>
          <a:xfrm>
            <a:off x="288032" y="478413"/>
            <a:ext cx="8748464" cy="646331"/>
          </a:xfrm>
          <a:prstGeom prst="rect">
            <a:avLst/>
          </a:prstGeom>
        </p:spPr>
        <p:txBody>
          <a:bodyPr wrap="square">
            <a:spAutoFit/>
          </a:bodyPr>
          <a:lstStyle/>
          <a:p>
            <a:r>
              <a:rPr lang="en-US" sz="3600" b="1" dirty="0" smtClean="0">
                <a:solidFill>
                  <a:schemeClr val="bg1"/>
                </a:solidFill>
                <a:latin typeface="Franklin Gothic Book" pitchFamily="34" charset="0"/>
                <a:ea typeface="Verdana" pitchFamily="34" charset="0"/>
              </a:rPr>
              <a:t>PROBLEMS WE TRY TO RESOLVE DETAILS :</a:t>
            </a:r>
            <a:endParaRPr lang="en-US" sz="3600" b="1" dirty="0">
              <a:solidFill>
                <a:schemeClr val="bg1"/>
              </a:solidFill>
              <a:latin typeface="Franklin Gothic Book" pitchFamily="34" charset="0"/>
              <a:ea typeface="Verdana" pitchFamily="34" charset="0"/>
            </a:endParaRPr>
          </a:p>
        </p:txBody>
      </p:sp>
      <p:sp>
        <p:nvSpPr>
          <p:cNvPr id="7" name="Rectangle 6"/>
          <p:cNvSpPr/>
          <p:nvPr/>
        </p:nvSpPr>
        <p:spPr>
          <a:xfrm>
            <a:off x="35496" y="1412776"/>
            <a:ext cx="5796136" cy="646331"/>
          </a:xfrm>
          <a:prstGeom prst="rect">
            <a:avLst/>
          </a:prstGeom>
        </p:spPr>
        <p:txBody>
          <a:bodyPr wrap="square">
            <a:spAutoFit/>
          </a:bodyPr>
          <a:lstStyle/>
          <a:p>
            <a:pPr algn="ctr"/>
            <a:r>
              <a:rPr lang="en-US" dirty="0" smtClean="0"/>
              <a:t>After extensive research and the assistance of agriculturalists, we encounter these agricultural problems.</a:t>
            </a:r>
            <a:endParaRPr lang="en-US" dirty="0"/>
          </a:p>
        </p:txBody>
      </p:sp>
      <p:sp>
        <p:nvSpPr>
          <p:cNvPr id="8" name="Rectangle 7"/>
          <p:cNvSpPr/>
          <p:nvPr/>
        </p:nvSpPr>
        <p:spPr>
          <a:xfrm>
            <a:off x="213722" y="2041684"/>
            <a:ext cx="2198038" cy="523220"/>
          </a:xfrm>
          <a:prstGeom prst="rect">
            <a:avLst/>
          </a:prstGeom>
        </p:spPr>
        <p:txBody>
          <a:bodyPr wrap="none">
            <a:spAutoFit/>
          </a:bodyPr>
          <a:lstStyle/>
          <a:p>
            <a:r>
              <a:rPr lang="en-US" sz="2800" b="1" dirty="0">
                <a:latin typeface="Times New Roman" pitchFamily="18" charset="0"/>
                <a:cs typeface="Times New Roman" pitchFamily="18" charset="0"/>
              </a:rPr>
              <a:t>PROBLEMS</a:t>
            </a:r>
          </a:p>
        </p:txBody>
      </p:sp>
      <p:sp>
        <p:nvSpPr>
          <p:cNvPr id="9" name="Rectangle 8"/>
          <p:cNvSpPr/>
          <p:nvPr/>
        </p:nvSpPr>
        <p:spPr>
          <a:xfrm>
            <a:off x="251520" y="2492896"/>
            <a:ext cx="5814392" cy="3693319"/>
          </a:xfrm>
          <a:prstGeom prst="rect">
            <a:avLst/>
          </a:prstGeom>
        </p:spPr>
        <p:txBody>
          <a:bodyPr wrap="square">
            <a:spAutoFit/>
          </a:bodyPr>
          <a:lstStyle/>
          <a:p>
            <a:pPr>
              <a:buFont typeface="Arial" pitchFamily="34" charset="0"/>
              <a:buChar char="•"/>
            </a:pPr>
            <a:r>
              <a:rPr lang="en-US" dirty="0" smtClean="0"/>
              <a:t> Small </a:t>
            </a:r>
            <a:r>
              <a:rPr lang="en-US" dirty="0"/>
              <a:t>and fragmented land holdings</a:t>
            </a:r>
            <a:endParaRPr lang="en-US" dirty="0" smtClean="0"/>
          </a:p>
          <a:p>
            <a:pPr>
              <a:buFont typeface="Arial" pitchFamily="34" charset="0"/>
              <a:buChar char="•"/>
            </a:pPr>
            <a:r>
              <a:rPr lang="en-US" dirty="0" smtClean="0"/>
              <a:t> Lack </a:t>
            </a:r>
            <a:r>
              <a:rPr lang="en-US" dirty="0"/>
              <a:t>of Good Seeds, Manures, Fertilizers and Biocides</a:t>
            </a:r>
            <a:endParaRPr lang="en-US" dirty="0" smtClean="0"/>
          </a:p>
          <a:p>
            <a:pPr>
              <a:buFont typeface="Arial" pitchFamily="34" charset="0"/>
              <a:buChar char="•"/>
            </a:pPr>
            <a:r>
              <a:rPr lang="en-US" dirty="0" smtClean="0"/>
              <a:t> Proper </a:t>
            </a:r>
            <a:r>
              <a:rPr lang="en-US" dirty="0"/>
              <a:t>Irrigation</a:t>
            </a:r>
            <a:endParaRPr lang="en-US" dirty="0" smtClean="0"/>
          </a:p>
          <a:p>
            <a:pPr>
              <a:buFont typeface="Arial" pitchFamily="34" charset="0"/>
              <a:buChar char="•"/>
            </a:pPr>
            <a:r>
              <a:rPr lang="en-US" dirty="0" smtClean="0"/>
              <a:t> Lack </a:t>
            </a:r>
            <a:r>
              <a:rPr lang="en-US" dirty="0"/>
              <a:t>of </a:t>
            </a:r>
            <a:r>
              <a:rPr lang="en-US" dirty="0" smtClean="0"/>
              <a:t>mechanization</a:t>
            </a:r>
          </a:p>
          <a:p>
            <a:pPr>
              <a:buFont typeface="Arial" pitchFamily="34" charset="0"/>
              <a:buChar char="•"/>
            </a:pPr>
            <a:r>
              <a:rPr lang="en-US" dirty="0" smtClean="0"/>
              <a:t> Soil </a:t>
            </a:r>
            <a:r>
              <a:rPr lang="en-US" dirty="0"/>
              <a:t>erosion</a:t>
            </a:r>
            <a:endParaRPr lang="en-US" dirty="0" smtClean="0"/>
          </a:p>
          <a:p>
            <a:pPr>
              <a:buFont typeface="Arial" pitchFamily="34" charset="0"/>
              <a:buChar char="•"/>
            </a:pPr>
            <a:r>
              <a:rPr lang="en-US" dirty="0" smtClean="0"/>
              <a:t> Agricultural </a:t>
            </a:r>
            <a:r>
              <a:rPr lang="en-US" dirty="0"/>
              <a:t>Marketing</a:t>
            </a:r>
            <a:endParaRPr lang="en-US" dirty="0" smtClean="0"/>
          </a:p>
          <a:p>
            <a:pPr>
              <a:buFont typeface="Arial" pitchFamily="34" charset="0"/>
              <a:buChar char="•"/>
            </a:pPr>
            <a:r>
              <a:rPr lang="en-US" dirty="0" smtClean="0"/>
              <a:t> Scarcity </a:t>
            </a:r>
            <a:r>
              <a:rPr lang="en-US" dirty="0"/>
              <a:t>of capital </a:t>
            </a:r>
            <a:endParaRPr lang="en-US" dirty="0" smtClean="0"/>
          </a:p>
          <a:p>
            <a:pPr>
              <a:buFont typeface="Arial" pitchFamily="34" charset="0"/>
              <a:buChar char="•"/>
            </a:pPr>
            <a:r>
              <a:rPr lang="en-US" dirty="0" smtClean="0"/>
              <a:t> Pest </a:t>
            </a:r>
            <a:r>
              <a:rPr lang="en-US" dirty="0"/>
              <a:t>and Plant Disease</a:t>
            </a:r>
            <a:endParaRPr lang="en-US" dirty="0" smtClean="0"/>
          </a:p>
          <a:p>
            <a:pPr>
              <a:buFont typeface="Arial" pitchFamily="34" charset="0"/>
              <a:buChar char="•"/>
            </a:pPr>
            <a:r>
              <a:rPr lang="en-US" dirty="0" smtClean="0"/>
              <a:t> Dependency </a:t>
            </a:r>
            <a:r>
              <a:rPr lang="en-US" dirty="0"/>
              <a:t>of Monsoon</a:t>
            </a:r>
            <a:endParaRPr lang="en-US" dirty="0" smtClean="0"/>
          </a:p>
          <a:p>
            <a:pPr>
              <a:buFont typeface="Arial" pitchFamily="34" charset="0"/>
              <a:buChar char="•"/>
            </a:pPr>
            <a:r>
              <a:rPr lang="en-US" dirty="0" smtClean="0"/>
              <a:t> Lack </a:t>
            </a:r>
            <a:r>
              <a:rPr lang="en-US" dirty="0"/>
              <a:t>Awareness of Govt. Scheme and Credit </a:t>
            </a:r>
            <a:r>
              <a:rPr lang="en-US" dirty="0" smtClean="0"/>
              <a:t>Facility.</a:t>
            </a:r>
          </a:p>
          <a:p>
            <a:pPr>
              <a:buFont typeface="Arial" pitchFamily="34" charset="0"/>
              <a:buChar char="•"/>
            </a:pPr>
            <a:endParaRPr lang="en-US" dirty="0" smtClean="0"/>
          </a:p>
          <a:p>
            <a:r>
              <a:rPr lang="en-US" b="1" dirty="0"/>
              <a:t>These are among the major problems faced by Indian Agriculture.</a:t>
            </a:r>
          </a:p>
        </p:txBody>
      </p:sp>
      <p:sp>
        <p:nvSpPr>
          <p:cNvPr id="10" name="Rectangle 9"/>
          <p:cNvSpPr/>
          <p:nvPr/>
        </p:nvSpPr>
        <p:spPr>
          <a:xfrm>
            <a:off x="323528" y="6237312"/>
            <a:ext cx="5328592" cy="338554"/>
          </a:xfrm>
          <a:prstGeom prst="rect">
            <a:avLst/>
          </a:prstGeom>
        </p:spPr>
        <p:txBody>
          <a:bodyPr wrap="square">
            <a:spAutoFit/>
          </a:bodyPr>
          <a:lstStyle/>
          <a:p>
            <a:r>
              <a:rPr lang="en-US" sz="1600" b="1" dirty="0"/>
              <a:t>THESE INFORMATION COLLECTED BY SAMEER (FARMER</a:t>
            </a:r>
            <a:r>
              <a:rPr lang="en-US" sz="1600" b="1" dirty="0" smtClean="0"/>
              <a:t>)</a:t>
            </a:r>
            <a:endParaRPr lang="en-US" sz="1600" dirty="0"/>
          </a:p>
        </p:txBody>
      </p:sp>
      <p:sp>
        <p:nvSpPr>
          <p:cNvPr id="11" name="Rectangle 10"/>
          <p:cNvSpPr/>
          <p:nvPr/>
        </p:nvSpPr>
        <p:spPr>
          <a:xfrm>
            <a:off x="5796136" y="1556792"/>
            <a:ext cx="3240360" cy="584775"/>
          </a:xfrm>
          <a:prstGeom prst="rect">
            <a:avLst/>
          </a:prstGeom>
        </p:spPr>
        <p:txBody>
          <a:bodyPr wrap="square">
            <a:spAutoFit/>
          </a:bodyPr>
          <a:lstStyle/>
          <a:p>
            <a:pPr algn="ctr"/>
            <a:r>
              <a:rPr lang="en-US" sz="1600" b="1" dirty="0" smtClean="0">
                <a:latin typeface="Times New Roman" pitchFamily="18" charset="0"/>
                <a:cs typeface="Times New Roman" pitchFamily="18" charset="0"/>
              </a:rPr>
              <a:t>TRY TO RESOLVE ALL THESE PROBLEMS WITH OUR APP</a:t>
            </a:r>
            <a:endParaRPr lang="en-US" sz="1600" b="1" dirty="0">
              <a:latin typeface="Times New Roman" pitchFamily="18" charset="0"/>
              <a:cs typeface="Times New Roman" pitchFamily="18" charset="0"/>
            </a:endParaRPr>
          </a:p>
        </p:txBody>
      </p:sp>
      <p:sp>
        <p:nvSpPr>
          <p:cNvPr id="12" name="Rectangle 11"/>
          <p:cNvSpPr/>
          <p:nvPr/>
        </p:nvSpPr>
        <p:spPr>
          <a:xfrm>
            <a:off x="5868144" y="2210961"/>
            <a:ext cx="3255058" cy="369332"/>
          </a:xfrm>
          <a:prstGeom prst="rect">
            <a:avLst/>
          </a:prstGeom>
        </p:spPr>
        <p:txBody>
          <a:bodyPr wrap="none">
            <a:spAutoFit/>
          </a:bodyPr>
          <a:lstStyle/>
          <a:p>
            <a:r>
              <a:rPr lang="en-US" sz="1750" b="1" dirty="0" smtClean="0">
                <a:latin typeface="Rockwell" pitchFamily="18" charset="0"/>
              </a:rPr>
              <a:t>INTRODUCING  OUR  APP </a:t>
            </a:r>
            <a:endParaRPr lang="en-US" sz="1750" dirty="0">
              <a:latin typeface="Rockwell" pitchFamily="18" charset="0"/>
            </a:endParaRPr>
          </a:p>
        </p:txBody>
      </p:sp>
      <p:pic>
        <p:nvPicPr>
          <p:cNvPr id="13" name="Picture 12" descr="logo.png"/>
          <p:cNvPicPr>
            <a:picLocks noChangeAspect="1"/>
          </p:cNvPicPr>
          <p:nvPr/>
        </p:nvPicPr>
        <p:blipFill>
          <a:blip r:embed="rId3" cstate="print"/>
          <a:stretch>
            <a:fillRect/>
          </a:stretch>
        </p:blipFill>
        <p:spPr>
          <a:xfrm>
            <a:off x="5940152" y="2708920"/>
            <a:ext cx="2990001" cy="970946"/>
          </a:xfrm>
          <a:prstGeom prst="rect">
            <a:avLst/>
          </a:prstGeom>
        </p:spPr>
      </p:pic>
      <p:pic>
        <p:nvPicPr>
          <p:cNvPr id="14" name="Picture 13" descr="phone.png"/>
          <p:cNvPicPr>
            <a:picLocks noChangeAspect="1"/>
          </p:cNvPicPr>
          <p:nvPr/>
        </p:nvPicPr>
        <p:blipFill>
          <a:blip r:embed="rId4" cstate="print"/>
          <a:stretch>
            <a:fillRect/>
          </a:stretch>
        </p:blipFill>
        <p:spPr>
          <a:xfrm>
            <a:off x="7308304" y="3717032"/>
            <a:ext cx="1755195" cy="2808312"/>
          </a:xfrm>
          <a:prstGeom prst="rect">
            <a:avLst/>
          </a:prstGeom>
        </p:spPr>
      </p:pic>
      <p:pic>
        <p:nvPicPr>
          <p:cNvPr id="15" name="Picture 14" descr="team logo.png"/>
          <p:cNvPicPr>
            <a:picLocks noChangeAspect="1"/>
          </p:cNvPicPr>
          <p:nvPr/>
        </p:nvPicPr>
        <p:blipFill>
          <a:blip r:embed="rId5" cstate="print"/>
          <a:stretch>
            <a:fillRect/>
          </a:stretch>
        </p:blipFill>
        <p:spPr>
          <a:xfrm>
            <a:off x="6012160" y="5589240"/>
            <a:ext cx="1126604" cy="1080120"/>
          </a:xfrm>
          <a:prstGeom prst="rect">
            <a:avLst/>
          </a:prstGeom>
        </p:spPr>
      </p:pic>
      <p:sp>
        <p:nvSpPr>
          <p:cNvPr id="16" name="Rectangle 15"/>
          <p:cNvSpPr/>
          <p:nvPr/>
        </p:nvSpPr>
        <p:spPr>
          <a:xfrm>
            <a:off x="5868144" y="5451321"/>
            <a:ext cx="1944216" cy="353943"/>
          </a:xfrm>
          <a:prstGeom prst="rect">
            <a:avLst/>
          </a:prstGeom>
        </p:spPr>
        <p:txBody>
          <a:bodyPr wrap="square">
            <a:spAutoFit/>
          </a:bodyPr>
          <a:lstStyle/>
          <a:p>
            <a:r>
              <a:rPr lang="en-US" sz="1700" b="1" dirty="0" smtClean="0">
                <a:latin typeface="Rockwell" pitchFamily="18" charset="0"/>
              </a:rPr>
              <a:t>CREATED BY:</a:t>
            </a:r>
            <a:endParaRPr lang="en-US" sz="1700" dirty="0">
              <a:latin typeface="Rockwell" pitchFamily="18" charset="0"/>
            </a:endParaRPr>
          </a:p>
        </p:txBody>
      </p:sp>
      <p:pic>
        <p:nvPicPr>
          <p:cNvPr id="18" name="Picture 17" descr="LOGO PLAN(5).png"/>
          <p:cNvPicPr>
            <a:picLocks noChangeAspect="1"/>
          </p:cNvPicPr>
          <p:nvPr/>
        </p:nvPicPr>
        <p:blipFill>
          <a:blip r:embed="rId6" cstate="print"/>
          <a:stretch>
            <a:fillRect/>
          </a:stretch>
        </p:blipFill>
        <p:spPr>
          <a:xfrm>
            <a:off x="6084168" y="3933056"/>
            <a:ext cx="1152128" cy="1152128"/>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33.png"/>
          <p:cNvPicPr>
            <a:picLocks noChangeAspect="1"/>
          </p:cNvPicPr>
          <p:nvPr/>
        </p:nvPicPr>
        <p:blipFill>
          <a:blip r:embed="rId3" cstate="print"/>
          <a:stretch>
            <a:fillRect/>
          </a:stretch>
        </p:blipFill>
        <p:spPr>
          <a:xfrm>
            <a:off x="0" y="215165"/>
            <a:ext cx="9144000" cy="6642835"/>
          </a:xfrm>
          <a:prstGeom prst="rect">
            <a:avLst/>
          </a:prstGeom>
        </p:spPr>
      </p:pic>
      <p:sp>
        <p:nvSpPr>
          <p:cNvPr id="5" name="Rectangle 4"/>
          <p:cNvSpPr/>
          <p:nvPr/>
        </p:nvSpPr>
        <p:spPr>
          <a:xfrm>
            <a:off x="0" y="0"/>
            <a:ext cx="6143028" cy="923330"/>
          </a:xfrm>
          <a:prstGeom prst="rect">
            <a:avLst/>
          </a:prstGeom>
        </p:spPr>
        <p:txBody>
          <a:bodyPr wrap="none">
            <a:spAutoFit/>
          </a:bodyPr>
          <a:lstStyle/>
          <a:p>
            <a:r>
              <a:rPr lang="en-US" sz="5400" dirty="0" smtClean="0">
                <a:latin typeface="Bahnschrift SemiBold SemiConden" pitchFamily="34" charset="0"/>
              </a:rPr>
              <a:t>Idea/Approach Details</a:t>
            </a:r>
            <a:endParaRPr lang="en-US" sz="5400" dirty="0">
              <a:latin typeface="Bahnschrift SemiBold SemiConden" pitchFamily="34" charset="0"/>
            </a:endParaRPr>
          </a:p>
        </p:txBody>
      </p:sp>
      <p:sp>
        <p:nvSpPr>
          <p:cNvPr id="6" name="Rectangle 5"/>
          <p:cNvSpPr/>
          <p:nvPr/>
        </p:nvSpPr>
        <p:spPr>
          <a:xfrm>
            <a:off x="107504" y="1052736"/>
            <a:ext cx="5910657" cy="523220"/>
          </a:xfrm>
          <a:prstGeom prst="rect">
            <a:avLst/>
          </a:prstGeom>
        </p:spPr>
        <p:txBody>
          <a:bodyPr wrap="none">
            <a:spAutoFit/>
          </a:bodyPr>
          <a:lstStyle/>
          <a:p>
            <a:r>
              <a:rPr lang="en-US" sz="2800" b="1" dirty="0" smtClean="0">
                <a:solidFill>
                  <a:srgbClr val="0070C0"/>
                </a:solidFill>
                <a:latin typeface="Constantia" pitchFamily="18" charset="0"/>
              </a:rPr>
              <a:t>ISSUE OUR APP TRY TO RESOLVE</a:t>
            </a:r>
            <a:endParaRPr lang="en-US" sz="2800" b="1" dirty="0">
              <a:solidFill>
                <a:srgbClr val="0070C0"/>
              </a:solidFill>
              <a:latin typeface="Constantia" pitchFamily="18" charset="0"/>
            </a:endParaRPr>
          </a:p>
        </p:txBody>
      </p:sp>
      <p:sp>
        <p:nvSpPr>
          <p:cNvPr id="7" name="Rectangle 6"/>
          <p:cNvSpPr/>
          <p:nvPr/>
        </p:nvSpPr>
        <p:spPr>
          <a:xfrm>
            <a:off x="323528" y="1556792"/>
            <a:ext cx="6840760" cy="4324261"/>
          </a:xfrm>
          <a:prstGeom prst="rect">
            <a:avLst/>
          </a:prstGeom>
        </p:spPr>
        <p:txBody>
          <a:bodyPr wrap="square">
            <a:spAutoFit/>
          </a:bodyPr>
          <a:lstStyle/>
          <a:p>
            <a:pPr>
              <a:buFont typeface="Arial" pitchFamily="34" charset="0"/>
              <a:buChar char="•"/>
            </a:pPr>
            <a:r>
              <a:rPr lang="en-US" sz="2500" dirty="0" smtClean="0"/>
              <a:t> WEATHER REPORT </a:t>
            </a:r>
          </a:p>
          <a:p>
            <a:pPr>
              <a:buFont typeface="Arial" pitchFamily="34" charset="0"/>
              <a:buChar char="•"/>
            </a:pPr>
            <a:r>
              <a:rPr lang="en-US" sz="2500" dirty="0"/>
              <a:t> </a:t>
            </a:r>
            <a:r>
              <a:rPr lang="en-US" sz="2500" dirty="0" smtClean="0"/>
              <a:t>OBTAIN DIAGNOSIS </a:t>
            </a:r>
          </a:p>
          <a:p>
            <a:pPr>
              <a:buFont typeface="Arial" pitchFamily="34" charset="0"/>
              <a:buChar char="•"/>
            </a:pPr>
            <a:r>
              <a:rPr lang="en-US" sz="2500" dirty="0" smtClean="0"/>
              <a:t> INSTANT DISEASE DETECTION </a:t>
            </a:r>
          </a:p>
          <a:p>
            <a:pPr>
              <a:buFont typeface="Arial" pitchFamily="34" charset="0"/>
              <a:buChar char="•"/>
            </a:pPr>
            <a:r>
              <a:rPr lang="en-US" sz="2500" dirty="0"/>
              <a:t> </a:t>
            </a:r>
            <a:r>
              <a:rPr lang="en-US" sz="2500" dirty="0" smtClean="0"/>
              <a:t>TREATMENT ADVICE</a:t>
            </a:r>
          </a:p>
          <a:p>
            <a:pPr>
              <a:buFont typeface="Arial" pitchFamily="34" charset="0"/>
              <a:buChar char="•"/>
            </a:pPr>
            <a:r>
              <a:rPr lang="en-US" sz="2500" dirty="0"/>
              <a:t> </a:t>
            </a:r>
            <a:r>
              <a:rPr lang="en-US" sz="2500" dirty="0" smtClean="0"/>
              <a:t>AGRITECH INFORMATION</a:t>
            </a:r>
          </a:p>
          <a:p>
            <a:pPr>
              <a:buFont typeface="Arial" pitchFamily="34" charset="0"/>
              <a:buChar char="•"/>
            </a:pPr>
            <a:r>
              <a:rPr lang="en-US" sz="2500" dirty="0" smtClean="0"/>
              <a:t> GET ONLINE ADVICE FROM AGRICULTURISTS</a:t>
            </a:r>
          </a:p>
          <a:p>
            <a:pPr>
              <a:buFont typeface="Arial" pitchFamily="34" charset="0"/>
              <a:buChar char="•"/>
            </a:pPr>
            <a:r>
              <a:rPr lang="en-US" sz="2500" dirty="0"/>
              <a:t> </a:t>
            </a:r>
            <a:r>
              <a:rPr lang="en-US" sz="2500" dirty="0" smtClean="0"/>
              <a:t>DISEASE ALERTS</a:t>
            </a:r>
          </a:p>
          <a:p>
            <a:pPr>
              <a:buFont typeface="Arial" pitchFamily="34" charset="0"/>
              <a:buChar char="•"/>
            </a:pPr>
            <a:r>
              <a:rPr lang="en-US" sz="2500" dirty="0"/>
              <a:t> </a:t>
            </a:r>
            <a:r>
              <a:rPr lang="en-US" sz="2500" dirty="0" smtClean="0"/>
              <a:t>PREVENTIVE MEASURES</a:t>
            </a:r>
          </a:p>
          <a:p>
            <a:pPr>
              <a:buFont typeface="Arial" pitchFamily="34" charset="0"/>
              <a:buChar char="•"/>
            </a:pPr>
            <a:r>
              <a:rPr lang="en-US" sz="2500" dirty="0" smtClean="0"/>
              <a:t> CALCULATING FERTILIZER BASED ON PLOT SIZE</a:t>
            </a:r>
          </a:p>
          <a:p>
            <a:pPr>
              <a:buFont typeface="Arial" pitchFamily="34" charset="0"/>
              <a:buChar char="•"/>
            </a:pPr>
            <a:r>
              <a:rPr lang="en-US" sz="2500" dirty="0"/>
              <a:t> </a:t>
            </a:r>
            <a:r>
              <a:rPr lang="en-US" sz="2500" dirty="0" smtClean="0"/>
              <a:t>BEST PRICE DEALS AND NEAR MANDI PRICING</a:t>
            </a:r>
          </a:p>
          <a:p>
            <a:pPr>
              <a:buFont typeface="Arial" pitchFamily="34" charset="0"/>
              <a:buChar char="•"/>
            </a:pPr>
            <a:r>
              <a:rPr lang="en-US" sz="2500" dirty="0"/>
              <a:t> </a:t>
            </a:r>
            <a:r>
              <a:rPr lang="en-US" sz="2500" dirty="0" smtClean="0"/>
              <a:t>SOIL TEST AT YOUR DOOR</a:t>
            </a:r>
            <a:endParaRPr lang="en-US" sz="2500" dirty="0"/>
          </a:p>
        </p:txBody>
      </p:sp>
      <p:pic>
        <p:nvPicPr>
          <p:cNvPr id="8" name="Untitled design.mp4">
            <a:hlinkClick r:id="" action="ppaction://media"/>
          </p:cNvPr>
          <p:cNvPicPr>
            <a:picLocks noRot="1" noChangeAspect="1"/>
          </p:cNvPicPr>
          <p:nvPr>
            <a:videoFile r:link="rId1"/>
          </p:nvPr>
        </p:nvPicPr>
        <p:blipFill>
          <a:blip r:embed="rId4" cstate="print"/>
          <a:stretch>
            <a:fillRect/>
          </a:stretch>
        </p:blipFill>
        <p:spPr>
          <a:xfrm>
            <a:off x="6516216" y="1361264"/>
            <a:ext cx="2483768" cy="32198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4.png"/>
          <p:cNvPicPr>
            <a:picLocks noChangeAspect="1"/>
          </p:cNvPicPr>
          <p:nvPr/>
        </p:nvPicPr>
        <p:blipFill>
          <a:blip r:embed="rId2" cstate="print"/>
          <a:stretch>
            <a:fillRect/>
          </a:stretch>
        </p:blipFill>
        <p:spPr>
          <a:xfrm>
            <a:off x="0" y="0"/>
            <a:ext cx="9144000" cy="6858000"/>
          </a:xfrm>
          <a:prstGeom prst="rect">
            <a:avLst/>
          </a:prstGeom>
        </p:spPr>
      </p:pic>
      <p:sp>
        <p:nvSpPr>
          <p:cNvPr id="8" name="Rectangle 7"/>
          <p:cNvSpPr/>
          <p:nvPr/>
        </p:nvSpPr>
        <p:spPr>
          <a:xfrm>
            <a:off x="2411760" y="332656"/>
            <a:ext cx="7992888" cy="461665"/>
          </a:xfrm>
          <a:prstGeom prst="rect">
            <a:avLst/>
          </a:prstGeom>
        </p:spPr>
        <p:txBody>
          <a:bodyPr wrap="square">
            <a:spAutoFit/>
          </a:bodyPr>
          <a:lstStyle/>
          <a:p>
            <a:r>
              <a:rPr lang="en-US" sz="2400" b="1" dirty="0" smtClean="0">
                <a:latin typeface="Gadugi" pitchFamily="34" charset="0"/>
                <a:ea typeface="Gadugi" pitchFamily="34" charset="0"/>
              </a:rPr>
              <a:t>DESCRIBE YOUR TE﻿CHNOLOGY STACK HERE:</a:t>
            </a:r>
            <a:endParaRPr lang="en-US" sz="2400" dirty="0">
              <a:latin typeface="Gadugi" pitchFamily="34" charset="0"/>
              <a:ea typeface="Gadugi" pitchFamily="34" charset="0"/>
            </a:endParaRPr>
          </a:p>
        </p:txBody>
      </p:sp>
      <p:sp>
        <p:nvSpPr>
          <p:cNvPr id="9" name="Rectangle 8"/>
          <p:cNvSpPr/>
          <p:nvPr/>
        </p:nvSpPr>
        <p:spPr>
          <a:xfrm>
            <a:off x="2465512" y="2275125"/>
            <a:ext cx="6678488" cy="3170099"/>
          </a:xfrm>
          <a:prstGeom prst="rect">
            <a:avLst/>
          </a:prstGeom>
        </p:spPr>
        <p:txBody>
          <a:bodyPr wrap="square">
            <a:spAutoFit/>
          </a:bodyPr>
          <a:lstStyle/>
          <a:p>
            <a:r>
              <a:rPr lang="en-US" sz="2000" b="1" i="1" dirty="0"/>
              <a:t>KRISHI YOGI</a:t>
            </a:r>
            <a:r>
              <a:rPr lang="en-US" sz="2000" i="1" dirty="0"/>
              <a:t> </a:t>
            </a:r>
            <a:r>
              <a:rPr lang="en-US" sz="2000" dirty="0"/>
              <a:t>is a mobile crop advisory app for farmers, extension workers and gardeners. </a:t>
            </a:r>
            <a:r>
              <a:rPr lang="en-US" sz="2000" b="1" i="1" dirty="0"/>
              <a:t>KRISHI YOGI</a:t>
            </a:r>
            <a:r>
              <a:rPr lang="en-US" sz="2000" i="1" dirty="0"/>
              <a:t> </a:t>
            </a:r>
            <a:r>
              <a:rPr lang="en-US" sz="2000" dirty="0"/>
              <a:t>was developed by </a:t>
            </a:r>
            <a:r>
              <a:rPr lang="en-US" sz="2000" b="1" dirty="0" smtClean="0"/>
              <a:t>TEAM </a:t>
            </a:r>
            <a:r>
              <a:rPr lang="en-US" sz="2000" b="1" dirty="0"/>
              <a:t>TOXIC NATION </a:t>
            </a:r>
            <a:r>
              <a:rPr lang="en-US" sz="2000" dirty="0"/>
              <a:t>a startup. Our app claims to provide Weather Prediction, Obtain Diagnosis, Instant Disease Detection, Treatment advisory, Agriculture information, Online Advice from Agriculturists, Disease alerts, Preventive Measures, Calculating fertilizer based on </a:t>
            </a:r>
            <a:r>
              <a:rPr lang="en-US" sz="2000" dirty="0" smtClean="0"/>
              <a:t>plot </a:t>
            </a:r>
            <a:r>
              <a:rPr lang="en-US" sz="2000" dirty="0"/>
              <a:t>size, Best price deals, </a:t>
            </a:r>
            <a:r>
              <a:rPr lang="en-US" sz="2000" dirty="0" err="1"/>
              <a:t>mandi</a:t>
            </a:r>
            <a:r>
              <a:rPr lang="en-US" sz="2000" dirty="0"/>
              <a:t> prices update, soil test at your </a:t>
            </a:r>
            <a:r>
              <a:rPr lang="en-US" sz="2000" dirty="0" smtClean="0"/>
              <a:t>door diagnose, </a:t>
            </a:r>
            <a:r>
              <a:rPr lang="en-US" sz="2000" dirty="0"/>
              <a:t>pest damages, plant diseases and nutrient deficiencies affecting crops and offers corresponding treatment measures</a:t>
            </a:r>
          </a:p>
        </p:txBody>
      </p:sp>
      <p:sp>
        <p:nvSpPr>
          <p:cNvPr id="10" name="Rectangle 9"/>
          <p:cNvSpPr/>
          <p:nvPr/>
        </p:nvSpPr>
        <p:spPr>
          <a:xfrm>
            <a:off x="2555776" y="5805264"/>
            <a:ext cx="6408712" cy="646331"/>
          </a:xfrm>
          <a:prstGeom prst="rect">
            <a:avLst/>
          </a:prstGeom>
        </p:spPr>
        <p:txBody>
          <a:bodyPr wrap="square">
            <a:spAutoFit/>
          </a:bodyPr>
          <a:lstStyle/>
          <a:p>
            <a:r>
              <a:rPr lang="en-US" dirty="0">
                <a:latin typeface="Lucida Fax" pitchFamily="18" charset="0"/>
              </a:rPr>
              <a:t>We Currently have an in-built library in </a:t>
            </a:r>
            <a:r>
              <a:rPr lang="en-US" b="1" i="1" u="sng" dirty="0">
                <a:latin typeface="Lucida Fax" pitchFamily="18" charset="0"/>
              </a:rPr>
              <a:t>KRISHI YOGI </a:t>
            </a:r>
            <a:r>
              <a:rPr lang="en-US" dirty="0">
                <a:latin typeface="Lucida Fax" pitchFamily="18" charset="0"/>
              </a:rPr>
              <a:t>for farmers to use to diagnose their crops.</a:t>
            </a:r>
          </a:p>
        </p:txBody>
      </p:sp>
      <p:sp>
        <p:nvSpPr>
          <p:cNvPr id="12" name="Rectangle 11"/>
          <p:cNvSpPr/>
          <p:nvPr/>
        </p:nvSpPr>
        <p:spPr>
          <a:xfrm>
            <a:off x="6264696" y="1268760"/>
            <a:ext cx="2987824" cy="707886"/>
          </a:xfrm>
          <a:prstGeom prst="rect">
            <a:avLst/>
          </a:prstGeom>
        </p:spPr>
        <p:txBody>
          <a:bodyPr wrap="square">
            <a:spAutoFit/>
          </a:bodyPr>
          <a:lstStyle/>
          <a:p>
            <a:r>
              <a:rPr lang="en-US" sz="2000" b="1" dirty="0">
                <a:latin typeface="Arial Black" pitchFamily="34" charset="0"/>
              </a:rPr>
              <a:t>USING AGRI-TECH </a:t>
            </a:r>
            <a:endParaRPr lang="en-US" sz="2000" dirty="0">
              <a:latin typeface="Arial Black" pitchFamily="34" charset="0"/>
            </a:endParaRPr>
          </a:p>
          <a:p>
            <a:r>
              <a:rPr lang="en-US" sz="2000" b="1" dirty="0">
                <a:latin typeface="Arial Black" pitchFamily="34" charset="0"/>
              </a:rPr>
              <a:t>TECHNLOGY</a:t>
            </a:r>
            <a:endParaRPr lang="en-US" sz="2000" dirty="0">
              <a:latin typeface="Arial Black" pitchFamily="34" charset="0"/>
            </a:endParaRPr>
          </a:p>
        </p:txBody>
      </p:sp>
      <p:pic>
        <p:nvPicPr>
          <p:cNvPr id="13" name="Picture 12" descr="logo.png"/>
          <p:cNvPicPr>
            <a:picLocks noChangeAspect="1"/>
          </p:cNvPicPr>
          <p:nvPr/>
        </p:nvPicPr>
        <p:blipFill>
          <a:blip r:embed="rId3" cstate="print"/>
          <a:stretch>
            <a:fillRect/>
          </a:stretch>
        </p:blipFill>
        <p:spPr>
          <a:xfrm>
            <a:off x="2411760" y="908720"/>
            <a:ext cx="3769692" cy="122413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4.png"/>
          <p:cNvPicPr>
            <a:picLocks noChangeAspect="1"/>
          </p:cNvPicPr>
          <p:nvPr/>
        </p:nvPicPr>
        <p:blipFill>
          <a:blip r:embed="rId2" cstate="print"/>
          <a:stretch>
            <a:fillRect/>
          </a:stretch>
        </p:blipFill>
        <p:spPr>
          <a:xfrm>
            <a:off x="0" y="0"/>
            <a:ext cx="9144000" cy="6858000"/>
          </a:xfrm>
          <a:prstGeom prst="rect">
            <a:avLst/>
          </a:prstGeom>
        </p:spPr>
      </p:pic>
      <p:pic>
        <p:nvPicPr>
          <p:cNvPr id="3" name="Picture 2" descr="7.jpg"/>
          <p:cNvPicPr>
            <a:picLocks noChangeAspect="1"/>
          </p:cNvPicPr>
          <p:nvPr/>
        </p:nvPicPr>
        <p:blipFill>
          <a:blip r:embed="rId3" cstate="print"/>
          <a:stretch>
            <a:fillRect/>
          </a:stretch>
        </p:blipFill>
        <p:spPr>
          <a:xfrm>
            <a:off x="0" y="0"/>
            <a:ext cx="9144000" cy="6858000"/>
          </a:xfrm>
          <a:prstGeom prst="rect">
            <a:avLst/>
          </a:prstGeom>
        </p:spPr>
      </p:pic>
      <p:sp>
        <p:nvSpPr>
          <p:cNvPr id="6" name="Rounded Rectangle 5"/>
          <p:cNvSpPr/>
          <p:nvPr/>
        </p:nvSpPr>
        <p:spPr>
          <a:xfrm>
            <a:off x="3059832" y="4221088"/>
            <a:ext cx="2880320" cy="86409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r>
              <a:rPr lang="en-US" b="1" dirty="0" smtClean="0">
                <a:latin typeface="Bell MT" pitchFamily="18" charset="0"/>
                <a:cs typeface="Times New Roman" pitchFamily="18" charset="0"/>
              </a:rPr>
              <a:t>CREATE ACCOUNT </a:t>
            </a:r>
          </a:p>
          <a:p>
            <a:r>
              <a:rPr lang="en-US" b="1" dirty="0" smtClean="0">
                <a:latin typeface="Bell MT" pitchFamily="18" charset="0"/>
                <a:cs typeface="Times New Roman" pitchFamily="18" charset="0"/>
              </a:rPr>
              <a:t>SELECT YOUR SERVICE</a:t>
            </a:r>
            <a:endParaRPr lang="en-US" b="1" dirty="0">
              <a:latin typeface="Bell MT" pitchFamily="18" charset="0"/>
              <a:cs typeface="Times New Roman" pitchFamily="18" charset="0"/>
            </a:endParaRPr>
          </a:p>
        </p:txBody>
      </p:sp>
      <p:sp>
        <p:nvSpPr>
          <p:cNvPr id="7" name="Rounded Rectangle 6"/>
          <p:cNvSpPr/>
          <p:nvPr/>
        </p:nvSpPr>
        <p:spPr>
          <a:xfrm>
            <a:off x="6156176" y="4221088"/>
            <a:ext cx="2915816" cy="79208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dirty="0" smtClean="0">
                <a:latin typeface="Bell MT" pitchFamily="18" charset="0"/>
                <a:cs typeface="Times New Roman" pitchFamily="18" charset="0"/>
              </a:rPr>
              <a:t>OUR TARGET TO RESOLVE ALL FARMER RELATED </a:t>
            </a:r>
            <a:r>
              <a:rPr lang="en-US" b="1" dirty="0" smtClean="0">
                <a:latin typeface="Bell MT" pitchFamily="18" charset="0"/>
              </a:rPr>
              <a:t>PROBLEMS</a:t>
            </a:r>
            <a:endParaRPr lang="en-US" dirty="0">
              <a:latin typeface="Bell MT" pitchFamily="18" charset="0"/>
            </a:endParaRPr>
          </a:p>
        </p:txBody>
      </p:sp>
      <p:sp>
        <p:nvSpPr>
          <p:cNvPr id="8" name="Rounded Rectangle 7"/>
          <p:cNvSpPr/>
          <p:nvPr/>
        </p:nvSpPr>
        <p:spPr>
          <a:xfrm>
            <a:off x="72008" y="4221088"/>
            <a:ext cx="2843808" cy="86409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dirty="0" smtClean="0">
                <a:latin typeface="Bell MT" pitchFamily="18" charset="0"/>
                <a:cs typeface="Times New Roman" pitchFamily="18" charset="0"/>
              </a:rPr>
              <a:t>CHOOSE YOUR LANGUAGE</a:t>
            </a:r>
            <a:endParaRPr lang="en-US" dirty="0">
              <a:latin typeface="Bell MT" pitchFamily="18" charset="0"/>
              <a:cs typeface="Times New Roman" pitchFamily="18" charset="0"/>
            </a:endParaRPr>
          </a:p>
        </p:txBody>
      </p:sp>
      <p:sp>
        <p:nvSpPr>
          <p:cNvPr id="9" name="Rounded Rectangle 8"/>
          <p:cNvSpPr/>
          <p:nvPr/>
        </p:nvSpPr>
        <p:spPr>
          <a:xfrm>
            <a:off x="107504" y="5157192"/>
            <a:ext cx="2736304" cy="10801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latin typeface="Constantia" pitchFamily="18" charset="0"/>
              </a:rPr>
              <a:t>WE ARE CURRENTLY AVAILABLE IN HINDI / ENGLISH BOTH LANGUAGES ! </a:t>
            </a:r>
            <a:endParaRPr lang="en-US" sz="1500" b="1" dirty="0">
              <a:latin typeface="Constantia" pitchFamily="18" charset="0"/>
            </a:endParaRPr>
          </a:p>
        </p:txBody>
      </p:sp>
      <p:sp>
        <p:nvSpPr>
          <p:cNvPr id="10" name="Rounded Rectangle 9"/>
          <p:cNvSpPr/>
          <p:nvPr/>
        </p:nvSpPr>
        <p:spPr>
          <a:xfrm>
            <a:off x="3131840" y="5157192"/>
            <a:ext cx="2736304" cy="10801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smtClean="0">
                <a:latin typeface="Constantia" pitchFamily="18" charset="0"/>
              </a:rPr>
              <a:t>EASY TO USE BASIC INTERFACE THAT ALL CAN GET, </a:t>
            </a:r>
          </a:p>
          <a:p>
            <a:r>
              <a:rPr lang="en-US" sz="1500" b="1" dirty="0" smtClean="0">
                <a:latin typeface="Constantia" pitchFamily="18" charset="0"/>
              </a:rPr>
              <a:t>YOU CAN SELECT SERVICES AND PROCEED  </a:t>
            </a:r>
            <a:endParaRPr lang="en-US" sz="1500" b="1" dirty="0">
              <a:latin typeface="Constantia" pitchFamily="18" charset="0"/>
            </a:endParaRPr>
          </a:p>
        </p:txBody>
      </p:sp>
      <p:sp>
        <p:nvSpPr>
          <p:cNvPr id="11" name="Rounded Rectangle 10"/>
          <p:cNvSpPr/>
          <p:nvPr/>
        </p:nvSpPr>
        <p:spPr>
          <a:xfrm>
            <a:off x="6012160" y="5085184"/>
            <a:ext cx="3059832" cy="17281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latin typeface="+mj-lt"/>
            </a:endParaRPr>
          </a:p>
        </p:txBody>
      </p:sp>
      <p:sp>
        <p:nvSpPr>
          <p:cNvPr id="12" name="Rectangle 11"/>
          <p:cNvSpPr/>
          <p:nvPr/>
        </p:nvSpPr>
        <p:spPr>
          <a:xfrm>
            <a:off x="6029400" y="5103674"/>
            <a:ext cx="3079104" cy="1754326"/>
          </a:xfrm>
          <a:prstGeom prst="rect">
            <a:avLst/>
          </a:prstGeom>
        </p:spPr>
        <p:txBody>
          <a:bodyPr wrap="square">
            <a:spAutoFit/>
          </a:bodyPr>
          <a:lstStyle/>
          <a:p>
            <a:pPr algn="ctr"/>
            <a:r>
              <a:rPr lang="en-US" sz="1200" b="1" dirty="0" smtClean="0">
                <a:solidFill>
                  <a:schemeClr val="bg1"/>
                </a:solidFill>
              </a:rPr>
              <a:t>IT PROVIDES COMPLETE INFORMATION ON CROP PRODUCTION, CROP PROTECTION, SMART FARMING WITH AGRICULTURE, AND ALLIED SERVICES. IN ADDITION TO BEING AN INFORMATION PORTAL, KRISHIYOGI IS ALSO AN ONLINE MARKETPLACE FOR BRINGING IN FARMERS, AGRI INPUT, RETAILERS &amp; FULFILLMENT SERVICES ON A COMMON DIGITAL PLATFORM</a:t>
            </a:r>
            <a:endParaRPr lang="en-US" sz="1200" b="1"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88].png"/>
          <p:cNvPicPr>
            <a:picLocks noChangeAspect="1"/>
          </p:cNvPicPr>
          <p:nvPr/>
        </p:nvPicPr>
        <p:blipFill>
          <a:blip r:embed="rId2" cstate="print"/>
          <a:stretch>
            <a:fillRect/>
          </a:stretch>
        </p:blipFill>
        <p:spPr>
          <a:xfrm>
            <a:off x="0" y="0"/>
            <a:ext cx="9144000" cy="6858000"/>
          </a:xfrm>
          <a:prstGeom prst="rect">
            <a:avLst/>
          </a:prstGeom>
        </p:spPr>
      </p:pic>
      <p:sp>
        <p:nvSpPr>
          <p:cNvPr id="5" name="Rectangle 4"/>
          <p:cNvSpPr/>
          <p:nvPr/>
        </p:nvSpPr>
        <p:spPr>
          <a:xfrm>
            <a:off x="0" y="0"/>
            <a:ext cx="7894469" cy="1107996"/>
          </a:xfrm>
          <a:prstGeom prst="rect">
            <a:avLst/>
          </a:prstGeom>
        </p:spPr>
        <p:txBody>
          <a:bodyPr wrap="none">
            <a:spAutoFit/>
          </a:bodyPr>
          <a:lstStyle/>
          <a:p>
            <a:r>
              <a:rPr lang="en-US" sz="6600" b="1" dirty="0" smtClean="0"/>
              <a:t>Team Member Details</a:t>
            </a:r>
            <a:endParaRPr lang="en-US" sz="6600" b="1" dirty="0"/>
          </a:p>
        </p:txBody>
      </p:sp>
      <p:sp>
        <p:nvSpPr>
          <p:cNvPr id="6" name="Rectangle 5"/>
          <p:cNvSpPr/>
          <p:nvPr/>
        </p:nvSpPr>
        <p:spPr>
          <a:xfrm>
            <a:off x="0" y="4357553"/>
            <a:ext cx="7195496" cy="1015663"/>
          </a:xfrm>
          <a:prstGeom prst="rect">
            <a:avLst/>
          </a:prstGeom>
        </p:spPr>
        <p:txBody>
          <a:bodyPr wrap="none">
            <a:spAutoFit/>
          </a:bodyPr>
          <a:lstStyle/>
          <a:p>
            <a:r>
              <a:rPr lang="en-US" sz="6000" b="1" dirty="0" smtClean="0">
                <a:solidFill>
                  <a:schemeClr val="bg1"/>
                </a:solidFill>
              </a:rPr>
              <a:t>Team Member Details</a:t>
            </a:r>
            <a:endParaRPr lang="en-US" sz="6000" b="1" dirty="0">
              <a:solidFill>
                <a:schemeClr val="bg1"/>
              </a:solidFill>
            </a:endParaRPr>
          </a:p>
        </p:txBody>
      </p:sp>
      <p:graphicFrame>
        <p:nvGraphicFramePr>
          <p:cNvPr id="7" name="Table 6"/>
          <p:cNvGraphicFramePr>
            <a:graphicFrameLocks noGrp="1"/>
          </p:cNvGraphicFramePr>
          <p:nvPr>
            <p:extLst>
              <p:ext uri="{D42A27DB-BD31-4B8C-83A1-F6EECF244321}">
                <p14:modId xmlns="" xmlns:p14="http://schemas.microsoft.com/office/powerpoint/2010/main" val="1970921612"/>
              </p:ext>
            </p:extLst>
          </p:nvPr>
        </p:nvGraphicFramePr>
        <p:xfrm>
          <a:off x="0" y="1032128"/>
          <a:ext cx="9144000" cy="3476992"/>
        </p:xfrm>
        <a:graphic>
          <a:graphicData uri="http://schemas.openxmlformats.org/drawingml/2006/table">
            <a:tbl>
              <a:tblPr firstRow="1" bandRow="1">
                <a:tableStyleId>{5C22544A-7EE6-4342-B048-85BDC9FD1C3A}</a:tableStyleId>
              </a:tblPr>
              <a:tblGrid>
                <a:gridCol w="539551">
                  <a:extLst>
                    <a:ext uri="{9D8B030D-6E8A-4147-A177-3AD203B41FA5}">
                      <a16:colId xmlns="" xmlns:a16="http://schemas.microsoft.com/office/drawing/2014/main" val="2824836338"/>
                    </a:ext>
                  </a:extLst>
                </a:gridCol>
                <a:gridCol w="3384376">
                  <a:extLst>
                    <a:ext uri="{9D8B030D-6E8A-4147-A177-3AD203B41FA5}">
                      <a16:colId xmlns="" xmlns:a16="http://schemas.microsoft.com/office/drawing/2014/main" val="648567316"/>
                    </a:ext>
                  </a:extLst>
                </a:gridCol>
                <a:gridCol w="1872208">
                  <a:extLst>
                    <a:ext uri="{9D8B030D-6E8A-4147-A177-3AD203B41FA5}">
                      <a16:colId xmlns="" xmlns:a16="http://schemas.microsoft.com/office/drawing/2014/main" val="414414887"/>
                    </a:ext>
                  </a:extLst>
                </a:gridCol>
                <a:gridCol w="864096">
                  <a:extLst>
                    <a:ext uri="{9D8B030D-6E8A-4147-A177-3AD203B41FA5}">
                      <a16:colId xmlns="" xmlns:a16="http://schemas.microsoft.com/office/drawing/2014/main" val="79086586"/>
                    </a:ext>
                  </a:extLst>
                </a:gridCol>
                <a:gridCol w="2483769">
                  <a:extLst>
                    <a:ext uri="{9D8B030D-6E8A-4147-A177-3AD203B41FA5}">
                      <a16:colId xmlns="" xmlns:a16="http://schemas.microsoft.com/office/drawing/2014/main" val="3249055975"/>
                    </a:ext>
                  </a:extLst>
                </a:gridCol>
              </a:tblGrid>
              <a:tr h="1008112">
                <a:tc>
                  <a:txBody>
                    <a:bodyPr/>
                    <a:lstStyle/>
                    <a:p>
                      <a:r>
                        <a:rPr lang="en-US" sz="1600" dirty="0">
                          <a:latin typeface="Arial Black" pitchFamily="34" charset="0"/>
                        </a:rPr>
                        <a:t>Sr. No.</a:t>
                      </a:r>
                    </a:p>
                  </a:txBody>
                  <a:tcPr/>
                </a:tc>
                <a:tc>
                  <a:txBody>
                    <a:bodyPr/>
                    <a:lstStyle/>
                    <a:p>
                      <a:r>
                        <a:rPr lang="en-US" sz="2400" dirty="0">
                          <a:latin typeface="Arial Black" pitchFamily="34" charset="0"/>
                        </a:rPr>
                        <a:t>Name of Team Member</a:t>
                      </a:r>
                      <a:r>
                        <a:rPr lang="en-US" sz="2400" baseline="0" dirty="0">
                          <a:latin typeface="Arial Black" pitchFamily="34" charset="0"/>
                        </a:rPr>
                        <a:t> </a:t>
                      </a:r>
                      <a:endParaRPr lang="en-US" sz="2400" dirty="0">
                        <a:latin typeface="Arial Black" pitchFamily="34" charset="0"/>
                      </a:endParaRPr>
                    </a:p>
                  </a:txBody>
                  <a:tcPr/>
                </a:tc>
                <a:tc>
                  <a:txBody>
                    <a:bodyPr/>
                    <a:lstStyle/>
                    <a:p>
                      <a:r>
                        <a:rPr lang="en-US" sz="1600" dirty="0">
                          <a:latin typeface="Arial Black" pitchFamily="34" charset="0"/>
                        </a:rPr>
                        <a:t>Course</a:t>
                      </a:r>
                      <a:r>
                        <a:rPr lang="en-US" sz="1600" baseline="0" dirty="0">
                          <a:latin typeface="Arial Black" pitchFamily="34" charset="0"/>
                        </a:rPr>
                        <a:t> </a:t>
                      </a:r>
                      <a:r>
                        <a:rPr lang="en-US" sz="1600" dirty="0">
                          <a:latin typeface="Arial Black" pitchFamily="34" charset="0"/>
                        </a:rPr>
                        <a:t>(</a:t>
                      </a:r>
                      <a:r>
                        <a:rPr lang="en-US" sz="1600" dirty="0" err="1">
                          <a:latin typeface="Arial Black" pitchFamily="34" charset="0"/>
                        </a:rPr>
                        <a:t>B.Tech</a:t>
                      </a:r>
                      <a:r>
                        <a:rPr lang="en-US" sz="1600" dirty="0">
                          <a:latin typeface="Arial Black" pitchFamily="34" charset="0"/>
                        </a:rPr>
                        <a:t>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latin typeface="Arial Black" pitchFamily="34" charset="0"/>
                        </a:rPr>
                        <a:t>Year</a:t>
                      </a:r>
                      <a:endParaRPr lang="en-US" sz="1600" dirty="0">
                        <a:latin typeface="Arial Black" pitchFamily="34" charset="0"/>
                      </a:endParaRPr>
                    </a:p>
                  </a:txBody>
                  <a:tcPr/>
                </a:tc>
                <a:tc>
                  <a:txBody>
                    <a:bodyPr/>
                    <a:lstStyle/>
                    <a:p>
                      <a:r>
                        <a:rPr lang="en-US" sz="1600" dirty="0">
                          <a:latin typeface="Arial Black" pitchFamily="34" charset="0"/>
                          <a:cs typeface="Times New Roman" pitchFamily="18" charset="0"/>
                        </a:rPr>
                        <a:t>Position</a:t>
                      </a:r>
                      <a:r>
                        <a:rPr lang="en-US" sz="1600" baseline="0" dirty="0">
                          <a:latin typeface="Arial Black" pitchFamily="34" charset="0"/>
                          <a:cs typeface="Times New Roman" pitchFamily="18" charset="0"/>
                        </a:rPr>
                        <a:t> in team </a:t>
                      </a:r>
                      <a:endParaRPr lang="en-US" sz="1600" baseline="0" dirty="0" smtClean="0">
                        <a:latin typeface="Arial Black" pitchFamily="34" charset="0"/>
                        <a:cs typeface="Times New Roman" pitchFamily="18" charset="0"/>
                      </a:endParaRPr>
                    </a:p>
                    <a:p>
                      <a:r>
                        <a:rPr lang="en-US" sz="1100" baseline="0" dirty="0" smtClean="0">
                          <a:latin typeface="Arial Black" pitchFamily="34" charset="0"/>
                        </a:rPr>
                        <a:t>(</a:t>
                      </a:r>
                      <a:r>
                        <a:rPr lang="en-US" sz="1100" baseline="0" dirty="0">
                          <a:latin typeface="Arial Black" pitchFamily="34" charset="0"/>
                        </a:rPr>
                        <a:t>Team Leader, Front end Developer, Back end Developer, Full Stack, Data base management etc.)</a:t>
                      </a:r>
                      <a:endParaRPr lang="en-US" sz="1100" dirty="0">
                        <a:latin typeface="Arial Black" pitchFamily="34" charset="0"/>
                      </a:endParaRPr>
                    </a:p>
                  </a:txBody>
                  <a:tcPr/>
                </a:tc>
                <a:extLst>
                  <a:ext uri="{0D108BD9-81ED-4DB2-BD59-A6C34878D82A}">
                    <a16:rowId xmlns="" xmlns:a16="http://schemas.microsoft.com/office/drawing/2014/main" val="2093876814"/>
                  </a:ext>
                </a:extLst>
              </a:tr>
              <a:tr h="792088">
                <a:tc>
                  <a:txBody>
                    <a:bodyPr/>
                    <a:lstStyle/>
                    <a:p>
                      <a:pPr algn="ctr"/>
                      <a:r>
                        <a:rPr lang="en-US" sz="2000" b="1" dirty="0"/>
                        <a:t>1</a:t>
                      </a:r>
                    </a:p>
                  </a:txBody>
                  <a:tcPr/>
                </a:tc>
                <a:tc>
                  <a:txBody>
                    <a:bodyPr/>
                    <a:lstStyle/>
                    <a:p>
                      <a:r>
                        <a:rPr lang="en-US" sz="2000" b="1" i="0" u="none" strike="noStrike" kern="1200" dirty="0" smtClean="0">
                          <a:solidFill>
                            <a:schemeClr val="dk1"/>
                          </a:solidFill>
                          <a:latin typeface="Arial Narrow" pitchFamily="34" charset="0"/>
                          <a:ea typeface="+mn-ea"/>
                          <a:cs typeface="+mn-cs"/>
                        </a:rPr>
                        <a:t>PRIYANSHU SINGH KAKUSTH</a:t>
                      </a:r>
                      <a:endParaRPr lang="en-US" sz="2000" dirty="0">
                        <a:latin typeface="Arial Narrow" pitchFamily="34" charset="0"/>
                      </a:endParaRPr>
                    </a:p>
                  </a:txBody>
                  <a:tcPr/>
                </a:tc>
                <a:tc>
                  <a:txBody>
                    <a:bodyPr/>
                    <a:lstStyle/>
                    <a:p>
                      <a:r>
                        <a:rPr lang="en-US" sz="1800" b="1" dirty="0" smtClean="0">
                          <a:latin typeface="Arial Narrow" pitchFamily="34" charset="0"/>
                        </a:rPr>
                        <a:t>CSE B</a:t>
                      </a:r>
                      <a:r>
                        <a:rPr lang="en-US" sz="1800" b="1" baseline="0" dirty="0" smtClean="0">
                          <a:latin typeface="Arial Narrow" pitchFamily="34" charset="0"/>
                        </a:rPr>
                        <a:t> 1 SHIFT</a:t>
                      </a:r>
                      <a:endParaRPr lang="en-US" sz="1800" b="1" dirty="0">
                        <a:latin typeface="Arial Narrow" pitchFamily="34" charset="0"/>
                      </a:endParaRPr>
                    </a:p>
                  </a:txBody>
                  <a:tcPr/>
                </a:tc>
                <a:tc>
                  <a:txBody>
                    <a:bodyPr/>
                    <a:lstStyle/>
                    <a:p>
                      <a:pPr algn="ctr"/>
                      <a:r>
                        <a:rPr lang="en-US" sz="1600" b="1" dirty="0" smtClean="0"/>
                        <a:t>1</a:t>
                      </a:r>
                    </a:p>
                  </a:txBody>
                  <a:tcPr/>
                </a:tc>
                <a:tc>
                  <a:txBody>
                    <a:bodyPr/>
                    <a:lstStyle/>
                    <a:p>
                      <a:r>
                        <a:rPr lang="en-US" sz="1600" b="1" i="0" u="none" strike="noStrike" kern="1200" dirty="0" smtClean="0">
                          <a:solidFill>
                            <a:schemeClr val="dk1"/>
                          </a:solidFill>
                          <a:latin typeface="Bell MT" pitchFamily="18" charset="0"/>
                          <a:ea typeface="+mn-ea"/>
                          <a:cs typeface="+mn-cs"/>
                        </a:rPr>
                        <a:t>TEAM LEADER</a:t>
                      </a:r>
                      <a:r>
                        <a:rPr lang="en-US" sz="1600" b="1" i="0" u="none" strike="noStrike" kern="1200" baseline="0" dirty="0" smtClean="0">
                          <a:solidFill>
                            <a:schemeClr val="dk1"/>
                          </a:solidFill>
                          <a:latin typeface="Bell MT" pitchFamily="18" charset="0"/>
                          <a:ea typeface="+mn-ea"/>
                          <a:cs typeface="+mn-cs"/>
                        </a:rPr>
                        <a:t> , F</a:t>
                      </a:r>
                      <a:r>
                        <a:rPr lang="en-US" sz="1600" b="1" i="0" u="none" strike="noStrike" kern="1200" dirty="0" smtClean="0">
                          <a:solidFill>
                            <a:schemeClr val="dk1"/>
                          </a:solidFill>
                          <a:latin typeface="Bell MT" pitchFamily="18" charset="0"/>
                          <a:ea typeface="+mn-ea"/>
                          <a:cs typeface="+mn-cs"/>
                        </a:rPr>
                        <a:t>RONT END </a:t>
                      </a:r>
                      <a:endParaRPr lang="en-US" sz="1600" b="1" kern="1200" dirty="0" smtClean="0">
                        <a:solidFill>
                          <a:schemeClr val="dk1"/>
                        </a:solidFill>
                        <a:latin typeface="Bell MT" pitchFamily="18" charset="0"/>
                        <a:ea typeface="+mn-ea"/>
                        <a:cs typeface="+mn-cs"/>
                      </a:endParaRPr>
                    </a:p>
                    <a:p>
                      <a:r>
                        <a:rPr lang="en-US" sz="1600" b="1" i="0" u="none" strike="noStrike" kern="1200" dirty="0" smtClean="0">
                          <a:solidFill>
                            <a:schemeClr val="dk1"/>
                          </a:solidFill>
                          <a:latin typeface="Bell MT" pitchFamily="18" charset="0"/>
                          <a:ea typeface="+mn-ea"/>
                          <a:cs typeface="+mn-cs"/>
                        </a:rPr>
                        <a:t>DESIGNS</a:t>
                      </a:r>
                      <a:endParaRPr lang="en-US" sz="1600" b="1" kern="1200" dirty="0">
                        <a:solidFill>
                          <a:schemeClr val="dk1"/>
                        </a:solidFill>
                        <a:latin typeface="Bell MT" pitchFamily="18" charset="0"/>
                        <a:ea typeface="+mn-ea"/>
                        <a:cs typeface="+mn-cs"/>
                      </a:endParaRPr>
                    </a:p>
                  </a:txBody>
                  <a:tcPr/>
                </a:tc>
                <a:extLst>
                  <a:ext uri="{0D108BD9-81ED-4DB2-BD59-A6C34878D82A}">
                    <a16:rowId xmlns="" xmlns:a16="http://schemas.microsoft.com/office/drawing/2014/main" val="205475727"/>
                  </a:ext>
                </a:extLst>
              </a:tr>
              <a:tr h="492252">
                <a:tc>
                  <a:txBody>
                    <a:bodyPr/>
                    <a:lstStyle/>
                    <a:p>
                      <a:pPr algn="ctr"/>
                      <a:r>
                        <a:rPr lang="en-US" sz="2000" b="1" dirty="0"/>
                        <a:t>2</a:t>
                      </a:r>
                    </a:p>
                  </a:txBody>
                  <a:tcPr/>
                </a:tc>
                <a:tc>
                  <a:txBody>
                    <a:bodyPr/>
                    <a:lstStyle/>
                    <a:p>
                      <a:r>
                        <a:rPr lang="en-US" sz="2000" b="1" i="0" u="none" strike="noStrike" kern="1200" dirty="0" smtClean="0">
                          <a:solidFill>
                            <a:schemeClr val="dk1"/>
                          </a:solidFill>
                          <a:latin typeface="Arial Narrow" pitchFamily="34" charset="0"/>
                          <a:ea typeface="+mn-ea"/>
                          <a:cs typeface="+mn-cs"/>
                        </a:rPr>
                        <a:t>ANANYA BAGHEL</a:t>
                      </a:r>
                      <a:endParaRPr lang="en-US" sz="2000" dirty="0">
                        <a:latin typeface="Arial Narrow" pitchFamily="34" charset="0"/>
                      </a:endParaRPr>
                    </a:p>
                  </a:txBody>
                  <a:tcPr/>
                </a:tc>
                <a:tc>
                  <a:txBody>
                    <a:bodyPr/>
                    <a:lstStyle/>
                    <a:p>
                      <a:r>
                        <a:rPr lang="en-US" sz="1800" b="1" dirty="0" smtClean="0">
                          <a:latin typeface="Arial Narrow" pitchFamily="34" charset="0"/>
                        </a:rPr>
                        <a:t>IT  DEPARTMENT</a:t>
                      </a:r>
                      <a:endParaRPr lang="en-US" sz="1800" b="1" dirty="0">
                        <a:latin typeface="Arial Narrow" pitchFamily="34" charset="0"/>
                      </a:endParaRPr>
                    </a:p>
                  </a:txBody>
                  <a:tcPr/>
                </a:tc>
                <a:tc>
                  <a:txBody>
                    <a:bodyPr/>
                    <a:lstStyle/>
                    <a:p>
                      <a:pPr algn="ctr"/>
                      <a:r>
                        <a:rPr lang="en-US" sz="1600" b="1" dirty="0" smtClean="0"/>
                        <a:t>1</a:t>
                      </a:r>
                      <a:endParaRPr lang="en-US" sz="1600" b="1" dirty="0"/>
                    </a:p>
                  </a:txBody>
                  <a:tcPr/>
                </a:tc>
                <a:tc>
                  <a:txBody>
                    <a:bodyPr/>
                    <a:lstStyle/>
                    <a:p>
                      <a:r>
                        <a:rPr lang="en-US" sz="1600" b="1" i="0" u="none" strike="noStrike" kern="1200" dirty="0" smtClean="0">
                          <a:solidFill>
                            <a:schemeClr val="dk1"/>
                          </a:solidFill>
                          <a:latin typeface="Bell MT" pitchFamily="18" charset="0"/>
                          <a:ea typeface="+mn-ea"/>
                          <a:cs typeface="+mn-cs"/>
                        </a:rPr>
                        <a:t>CONTEXT </a:t>
                      </a:r>
                      <a:endParaRPr lang="en-US" sz="1600" kern="1200" dirty="0" smtClean="0">
                        <a:solidFill>
                          <a:schemeClr val="dk1"/>
                        </a:solidFill>
                        <a:latin typeface="Bell MT" pitchFamily="18" charset="0"/>
                        <a:ea typeface="+mn-ea"/>
                        <a:cs typeface="+mn-cs"/>
                      </a:endParaRPr>
                    </a:p>
                    <a:p>
                      <a:r>
                        <a:rPr lang="en-US" sz="1600" b="1" i="0" u="none" strike="noStrike" kern="1200" dirty="0" smtClean="0">
                          <a:solidFill>
                            <a:schemeClr val="dk1"/>
                          </a:solidFill>
                          <a:latin typeface="Bell MT" pitchFamily="18" charset="0"/>
                          <a:ea typeface="+mn-ea"/>
                          <a:cs typeface="+mn-cs"/>
                        </a:rPr>
                        <a:t>DESIGNING </a:t>
                      </a:r>
                      <a:endParaRPr lang="en-US" sz="1600" kern="1200" dirty="0" smtClean="0">
                        <a:solidFill>
                          <a:schemeClr val="dk1"/>
                        </a:solidFill>
                        <a:latin typeface="Bell MT" pitchFamily="18" charset="0"/>
                        <a:ea typeface="+mn-ea"/>
                        <a:cs typeface="+mn-cs"/>
                      </a:endParaRPr>
                    </a:p>
                    <a:p>
                      <a:r>
                        <a:rPr lang="en-US" sz="1600" b="1" i="0" u="none" strike="noStrike" kern="1200" dirty="0" smtClean="0">
                          <a:solidFill>
                            <a:schemeClr val="dk1"/>
                          </a:solidFill>
                          <a:latin typeface="Bell MT" pitchFamily="18" charset="0"/>
                          <a:ea typeface="+mn-ea"/>
                          <a:cs typeface="+mn-cs"/>
                        </a:rPr>
                        <a:t>DATA MANAGEMENT</a:t>
                      </a:r>
                      <a:endParaRPr lang="en-US" sz="1600" kern="1200" dirty="0" smtClean="0">
                        <a:solidFill>
                          <a:schemeClr val="dk1"/>
                        </a:solidFill>
                        <a:latin typeface="Bell MT" pitchFamily="18" charset="0"/>
                        <a:ea typeface="+mn-ea"/>
                        <a:cs typeface="+mn-cs"/>
                      </a:endParaRPr>
                    </a:p>
                  </a:txBody>
                  <a:tcPr/>
                </a:tc>
                <a:extLst>
                  <a:ext uri="{0D108BD9-81ED-4DB2-BD59-A6C34878D82A}">
                    <a16:rowId xmlns="" xmlns:a16="http://schemas.microsoft.com/office/drawing/2014/main" val="2431725522"/>
                  </a:ext>
                </a:extLst>
              </a:tr>
              <a:tr h="730344">
                <a:tc>
                  <a:txBody>
                    <a:bodyPr/>
                    <a:lstStyle/>
                    <a:p>
                      <a:pPr algn="ctr"/>
                      <a:r>
                        <a:rPr lang="en-US" sz="2000" b="1" dirty="0"/>
                        <a:t>3</a:t>
                      </a:r>
                    </a:p>
                  </a:txBody>
                  <a:tcPr/>
                </a:tc>
                <a:tc>
                  <a:txBody>
                    <a:bodyPr/>
                    <a:lstStyle/>
                    <a:p>
                      <a:r>
                        <a:rPr lang="en-US" sz="2000" b="1" dirty="0" smtClean="0">
                          <a:latin typeface="Arial Narrow" pitchFamily="34" charset="0"/>
                        </a:rPr>
                        <a:t>AMAN KUMAR</a:t>
                      </a:r>
                      <a:endParaRPr lang="en-US" sz="2000" b="1" dirty="0">
                        <a:latin typeface="Arial Narrow" pitchFamily="34"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1" dirty="0" smtClean="0">
                          <a:latin typeface="Arial Narrow" pitchFamily="34" charset="0"/>
                        </a:rPr>
                        <a:t>CSE B</a:t>
                      </a:r>
                      <a:r>
                        <a:rPr lang="en-US" sz="1800" b="1" baseline="0" dirty="0" smtClean="0">
                          <a:latin typeface="Arial Narrow" pitchFamily="34" charset="0"/>
                        </a:rPr>
                        <a:t> 1 SHIFT</a:t>
                      </a:r>
                      <a:endParaRPr lang="en-US" sz="1800" b="1" dirty="0" smtClean="0">
                        <a:latin typeface="Arial Narrow" pitchFamily="34" charset="0"/>
                      </a:endParaRPr>
                    </a:p>
                  </a:txBody>
                  <a:tcPr/>
                </a:tc>
                <a:tc>
                  <a:txBody>
                    <a:bodyPr/>
                    <a:lstStyle/>
                    <a:p>
                      <a:pPr algn="ctr"/>
                      <a:r>
                        <a:rPr lang="en-US" sz="1600" b="1" dirty="0" smtClean="0"/>
                        <a:t>1</a:t>
                      </a:r>
                      <a:endParaRPr lang="en-US" sz="1600" b="1" dirty="0"/>
                    </a:p>
                  </a:txBody>
                  <a:tcPr/>
                </a:tc>
                <a:tc>
                  <a:txBody>
                    <a:bodyPr/>
                    <a:lstStyle/>
                    <a:p>
                      <a:r>
                        <a:rPr lang="en-US" sz="1600" b="1" i="0" u="none" strike="noStrike" kern="1200" dirty="0" smtClean="0">
                          <a:solidFill>
                            <a:schemeClr val="dk1"/>
                          </a:solidFill>
                          <a:latin typeface="Bell MT" pitchFamily="18" charset="0"/>
                          <a:ea typeface="+mn-ea"/>
                          <a:cs typeface="+mn-cs"/>
                        </a:rPr>
                        <a:t>BACK END DEVELOPER</a:t>
                      </a:r>
                      <a:endParaRPr lang="en-US" sz="1600" kern="1200" dirty="0" smtClean="0">
                        <a:solidFill>
                          <a:schemeClr val="dk1"/>
                        </a:solidFill>
                        <a:latin typeface="Bell MT" pitchFamily="18" charset="0"/>
                        <a:ea typeface="+mn-ea"/>
                        <a:cs typeface="+mn-cs"/>
                      </a:endParaRPr>
                    </a:p>
                    <a:p>
                      <a:r>
                        <a:rPr lang="en-US" sz="1600" b="1" i="0" u="none" strike="noStrike" kern="1200" dirty="0" smtClean="0">
                          <a:solidFill>
                            <a:schemeClr val="dk1"/>
                          </a:solidFill>
                          <a:latin typeface="Bell MT" pitchFamily="18" charset="0"/>
                          <a:ea typeface="+mn-ea"/>
                          <a:cs typeface="+mn-cs"/>
                        </a:rPr>
                        <a:t>FULL STACK</a:t>
                      </a:r>
                      <a:endParaRPr lang="en-US" sz="1600" kern="1200" dirty="0" smtClean="0">
                        <a:solidFill>
                          <a:schemeClr val="dk1"/>
                        </a:solidFill>
                        <a:latin typeface="Bell MT" pitchFamily="18" charset="0"/>
                        <a:ea typeface="+mn-ea"/>
                        <a:cs typeface="+mn-cs"/>
                      </a:endParaRPr>
                    </a:p>
                  </a:txBody>
                  <a:tcPr/>
                </a:tc>
                <a:extLst>
                  <a:ext uri="{0D108BD9-81ED-4DB2-BD59-A6C34878D82A}">
                    <a16:rowId xmlns="" xmlns:a16="http://schemas.microsoft.com/office/drawing/2014/main" val="1999168005"/>
                  </a:ext>
                </a:extLst>
              </a:tr>
            </a:tbl>
          </a:graphicData>
        </a:graphic>
      </p:graphicFrame>
      <p:graphicFrame>
        <p:nvGraphicFramePr>
          <p:cNvPr id="8" name="Table 7"/>
          <p:cNvGraphicFramePr>
            <a:graphicFrameLocks noGrp="1"/>
          </p:cNvGraphicFramePr>
          <p:nvPr>
            <p:extLst>
              <p:ext uri="{D42A27DB-BD31-4B8C-83A1-F6EECF244321}">
                <p14:modId xmlns="" xmlns:p14="http://schemas.microsoft.com/office/powerpoint/2010/main" val="758792971"/>
              </p:ext>
            </p:extLst>
          </p:nvPr>
        </p:nvGraphicFramePr>
        <p:xfrm>
          <a:off x="395536" y="5373216"/>
          <a:ext cx="6912768" cy="1484784"/>
        </p:xfrm>
        <a:graphic>
          <a:graphicData uri="http://schemas.openxmlformats.org/drawingml/2006/table">
            <a:tbl>
              <a:tblPr firstRow="1" bandRow="1">
                <a:tableStyleId>{5C22544A-7EE6-4342-B048-85BDC9FD1C3A}</a:tableStyleId>
              </a:tblPr>
              <a:tblGrid>
                <a:gridCol w="1087145">
                  <a:extLst>
                    <a:ext uri="{9D8B030D-6E8A-4147-A177-3AD203B41FA5}">
                      <a16:colId xmlns="" xmlns:a16="http://schemas.microsoft.com/office/drawing/2014/main" val="2824836338"/>
                    </a:ext>
                  </a:extLst>
                </a:gridCol>
                <a:gridCol w="3521367">
                  <a:extLst>
                    <a:ext uri="{9D8B030D-6E8A-4147-A177-3AD203B41FA5}">
                      <a16:colId xmlns="" xmlns:a16="http://schemas.microsoft.com/office/drawing/2014/main" val="648567316"/>
                    </a:ext>
                  </a:extLst>
                </a:gridCol>
                <a:gridCol w="2304256">
                  <a:extLst>
                    <a:ext uri="{9D8B030D-6E8A-4147-A177-3AD203B41FA5}">
                      <a16:colId xmlns="" xmlns:a16="http://schemas.microsoft.com/office/drawing/2014/main" val="414414887"/>
                    </a:ext>
                  </a:extLst>
                </a:gridCol>
              </a:tblGrid>
              <a:tr h="494928">
                <a:tc>
                  <a:txBody>
                    <a:bodyPr/>
                    <a:lstStyle/>
                    <a:p>
                      <a:r>
                        <a:rPr lang="en-US" dirty="0"/>
                        <a:t>Sr. No.</a:t>
                      </a:r>
                    </a:p>
                  </a:txBody>
                  <a:tcPr/>
                </a:tc>
                <a:tc>
                  <a:txBody>
                    <a:bodyPr/>
                    <a:lstStyle/>
                    <a:p>
                      <a:r>
                        <a:rPr lang="en-US" dirty="0"/>
                        <a:t>Name of Mentor </a:t>
                      </a:r>
                    </a:p>
                  </a:txBody>
                  <a:tcPr/>
                </a:tc>
                <a:tc>
                  <a:txBody>
                    <a:bodyPr/>
                    <a:lstStyle/>
                    <a:p>
                      <a:r>
                        <a:rPr lang="en-US" sz="1800" dirty="0"/>
                        <a:t>Department</a:t>
                      </a:r>
                      <a:endParaRPr lang="en-US" sz="1600" dirty="0"/>
                    </a:p>
                  </a:txBody>
                  <a:tcPr/>
                </a:tc>
                <a:extLst>
                  <a:ext uri="{0D108BD9-81ED-4DB2-BD59-A6C34878D82A}">
                    <a16:rowId xmlns="" xmlns:a16="http://schemas.microsoft.com/office/drawing/2014/main" val="2093876814"/>
                  </a:ext>
                </a:extLst>
              </a:tr>
              <a:tr h="494928">
                <a:tc>
                  <a:txBody>
                    <a:bodyPr/>
                    <a:lstStyle/>
                    <a:p>
                      <a:r>
                        <a:rPr lang="en-US" dirty="0"/>
                        <a:t>1</a:t>
                      </a:r>
                    </a:p>
                  </a:txBody>
                  <a:tcPr/>
                </a:tc>
                <a:tc>
                  <a:txBody>
                    <a:bodyPr/>
                    <a:lstStyle/>
                    <a:p>
                      <a:endParaRPr lang="en-US" dirty="0"/>
                    </a:p>
                  </a:txBody>
                  <a:tcPr/>
                </a:tc>
                <a:tc>
                  <a:txBody>
                    <a:bodyPr/>
                    <a:lstStyle/>
                    <a:p>
                      <a:endParaRPr lang="en-US"/>
                    </a:p>
                  </a:txBody>
                  <a:tcPr/>
                </a:tc>
                <a:extLst>
                  <a:ext uri="{0D108BD9-81ED-4DB2-BD59-A6C34878D82A}">
                    <a16:rowId xmlns="" xmlns:a16="http://schemas.microsoft.com/office/drawing/2014/main" val="205475727"/>
                  </a:ext>
                </a:extLst>
              </a:tr>
              <a:tr h="494928">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 xmlns:a16="http://schemas.microsoft.com/office/drawing/2014/main" val="243172552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6.png"/>
          <p:cNvPicPr>
            <a:picLocks noChangeAspect="1"/>
          </p:cNvPicPr>
          <p:nvPr/>
        </p:nvPicPr>
        <p:blipFill>
          <a:blip r:embed="rId2" cstate="print"/>
          <a:stretch>
            <a:fillRect/>
          </a:stretch>
        </p:blipFill>
        <p:spPr>
          <a:xfrm>
            <a:off x="0" y="0"/>
            <a:ext cx="9144000" cy="6858000"/>
          </a:xfrm>
          <a:prstGeom prst="rect">
            <a:avLst/>
          </a:prstGeom>
        </p:spPr>
      </p:pic>
      <p:pic>
        <p:nvPicPr>
          <p:cNvPr id="3" name="Picture 2" descr="logo.png"/>
          <p:cNvPicPr>
            <a:picLocks noChangeAspect="1"/>
          </p:cNvPicPr>
          <p:nvPr/>
        </p:nvPicPr>
        <p:blipFill>
          <a:blip r:embed="rId3" cstate="print"/>
          <a:stretch>
            <a:fillRect/>
          </a:stretch>
        </p:blipFill>
        <p:spPr>
          <a:xfrm>
            <a:off x="1" y="1"/>
            <a:ext cx="3203848" cy="1040390"/>
          </a:xfrm>
          <a:prstGeom prst="rect">
            <a:avLst/>
          </a:prstGeom>
        </p:spPr>
      </p:pic>
      <p:sp>
        <p:nvSpPr>
          <p:cNvPr id="4" name="Rectangle 3"/>
          <p:cNvSpPr/>
          <p:nvPr/>
        </p:nvSpPr>
        <p:spPr>
          <a:xfrm>
            <a:off x="-4530" y="5373216"/>
            <a:ext cx="9148530" cy="830997"/>
          </a:xfrm>
          <a:prstGeom prst="rect">
            <a:avLst/>
          </a:prstGeom>
          <a:noFill/>
        </p:spPr>
        <p:txBody>
          <a:bodyPr wrap="none" lIns="91440" tIns="45720" rIns="91440" bIns="45720">
            <a:spAutoFit/>
            <a:scene3d>
              <a:camera prst="orthographicFront"/>
              <a:lightRig rig="soft" dir="t">
                <a:rot lat="0" lon="0" rev="10800000"/>
              </a:lightRig>
            </a:scene3d>
            <a:sp3d>
              <a:bevelT w="27940" h="12700"/>
              <a:contourClr>
                <a:srgbClr val="DDDDDD"/>
              </a:contourClr>
            </a:sp3d>
          </a:bodyPr>
          <a:lstStyle/>
          <a:p>
            <a:pPr algn="ctr"/>
            <a:r>
              <a:rPr lang="en-US" sz="4800" b="1" spc="150" dirty="0" smtClean="0">
                <a:ln w="11430"/>
                <a:solidFill>
                  <a:srgbClr val="F8F8F8"/>
                </a:solidFill>
                <a:effectLst>
                  <a:outerShdw blurRad="25400" algn="tl" rotWithShape="0">
                    <a:srgbClr val="000000">
                      <a:alpha val="43000"/>
                    </a:srgbClr>
                  </a:outerShdw>
                </a:effectLst>
                <a:latin typeface="Arial Black" pitchFamily="34" charset="0"/>
              </a:rPr>
              <a:t>THANKS FOR YOUR TIME</a:t>
            </a:r>
            <a:endParaRPr lang="en-US" sz="4800" b="1" cap="none" spc="150" dirty="0">
              <a:ln w="11430"/>
              <a:solidFill>
                <a:srgbClr val="F8F8F8"/>
              </a:solidFill>
              <a:effectLst>
                <a:outerShdw blurRad="25400" algn="tl" rotWithShape="0">
                  <a:srgbClr val="000000">
                    <a:alpha val="43000"/>
                  </a:srgbClr>
                </a:outerShdw>
              </a:effectLst>
              <a:latin typeface="Arial Black" pitchFamily="34" charset="0"/>
            </a:endParaRPr>
          </a:p>
        </p:txBody>
      </p:sp>
      <p:pic>
        <p:nvPicPr>
          <p:cNvPr id="5" name="Picture 4" descr="ll.png"/>
          <p:cNvPicPr>
            <a:picLocks noChangeAspect="1"/>
          </p:cNvPicPr>
          <p:nvPr/>
        </p:nvPicPr>
        <p:blipFill>
          <a:blip r:embed="rId4" cstate="print"/>
          <a:stretch>
            <a:fillRect/>
          </a:stretch>
        </p:blipFill>
        <p:spPr>
          <a:xfrm>
            <a:off x="3776439" y="6098823"/>
            <a:ext cx="5188049" cy="57053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513</Words>
  <Application>Microsoft Office PowerPoint</Application>
  <PresentationFormat>On-screen Show (4:3)</PresentationFormat>
  <Paragraphs>85</Paragraphs>
  <Slides>7</Slides>
  <Notes>0</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Slide 1</vt:lpstr>
      <vt:lpstr>Slide 2</vt:lpstr>
      <vt:lpstr>Slide 3</vt:lpstr>
      <vt:lpstr>Slide 4</vt:lpstr>
      <vt:lpstr>Slide 5</vt:lpstr>
      <vt:lpstr>Slide 6</vt:lpstr>
      <vt:lpstr>Slide 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Admin</cp:lastModifiedBy>
  <cp:revision>17</cp:revision>
  <dcterms:created xsi:type="dcterms:W3CDTF">2023-03-27T14:43:12Z</dcterms:created>
  <dcterms:modified xsi:type="dcterms:W3CDTF">2023-03-28T02:04:43Z</dcterms:modified>
</cp:coreProperties>
</file>

<file path=docProps/thumbnail.jpeg>
</file>